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0"/>
  </p:notesMasterIdLst>
  <p:sldIdLst>
    <p:sldId id="392" r:id="rId2"/>
    <p:sldId id="345" r:id="rId3"/>
    <p:sldId id="393" r:id="rId4"/>
    <p:sldId id="369" r:id="rId5"/>
    <p:sldId id="360" r:id="rId6"/>
    <p:sldId id="371" r:id="rId7"/>
    <p:sldId id="372" r:id="rId8"/>
    <p:sldId id="376" r:id="rId9"/>
    <p:sldId id="375" r:id="rId10"/>
    <p:sldId id="341" r:id="rId11"/>
    <p:sldId id="342" r:id="rId12"/>
    <p:sldId id="346" r:id="rId13"/>
    <p:sldId id="358" r:id="rId14"/>
    <p:sldId id="359" r:id="rId15"/>
    <p:sldId id="385" r:id="rId16"/>
    <p:sldId id="402" r:id="rId17"/>
    <p:sldId id="405" r:id="rId18"/>
    <p:sldId id="404" r:id="rId19"/>
    <p:sldId id="394" r:id="rId20"/>
    <p:sldId id="407" r:id="rId21"/>
    <p:sldId id="398" r:id="rId22"/>
    <p:sldId id="391" r:id="rId23"/>
    <p:sldId id="408" r:id="rId24"/>
    <p:sldId id="401" r:id="rId25"/>
    <p:sldId id="386" r:id="rId26"/>
    <p:sldId id="399" r:id="rId27"/>
    <p:sldId id="377" r:id="rId28"/>
    <p:sldId id="354" r:id="rId29"/>
    <p:sldId id="366" r:id="rId30"/>
    <p:sldId id="338" r:id="rId31"/>
    <p:sldId id="336" r:id="rId32"/>
    <p:sldId id="334" r:id="rId33"/>
    <p:sldId id="335" r:id="rId34"/>
    <p:sldId id="344" r:id="rId35"/>
    <p:sldId id="343" r:id="rId36"/>
    <p:sldId id="352" r:id="rId37"/>
    <p:sldId id="364" r:id="rId38"/>
    <p:sldId id="356"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p:restoredTop sz="94038"/>
  </p:normalViewPr>
  <p:slideViewPr>
    <p:cSldViewPr snapToGrid="0">
      <p:cViewPr>
        <p:scale>
          <a:sx n="66" d="100"/>
          <a:sy n="66" d="100"/>
        </p:scale>
        <p:origin x="2784" y="1368"/>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34377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3779407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2126359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2024/11/6</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2024/11/6</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2024/11/6</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2024/11/6</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6.emf"/><Relationship Id="rId7"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5.png"/><Relationship Id="rId9" Type="http://schemas.openxmlformats.org/officeDocument/2006/relationships/image" Target="../media/image41.emf"/></Relationships>
</file>

<file path=ppt/slides/_rels/slide1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19.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8.emf"/><Relationship Id="rId3" Type="http://schemas.openxmlformats.org/officeDocument/2006/relationships/image" Target="../media/image42.emf"/><Relationship Id="rId7" Type="http://schemas.openxmlformats.org/officeDocument/2006/relationships/image" Target="../media/image52.emf"/><Relationship Id="rId12" Type="http://schemas.openxmlformats.org/officeDocument/2006/relationships/image" Target="../media/image57.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emf"/><Relationship Id="rId5" Type="http://schemas.openxmlformats.org/officeDocument/2006/relationships/image" Target="../media/image50.png"/><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 Id="rId14" Type="http://schemas.openxmlformats.org/officeDocument/2006/relationships/image" Target="../media/image59.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0" Type="http://schemas.openxmlformats.org/officeDocument/2006/relationships/image" Target="../media/image67.png"/><Relationship Id="rId4" Type="http://schemas.openxmlformats.org/officeDocument/2006/relationships/image" Target="../media/image61.emf"/><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3.emf"/><Relationship Id="rId5" Type="http://schemas.openxmlformats.org/officeDocument/2006/relationships/image" Target="../media/image72.emf"/><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s>
</file>

<file path=ppt/slides/_rels/slide22.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png"/><Relationship Id="rId7" Type="http://schemas.openxmlformats.org/officeDocument/2006/relationships/image" Target="../media/image82.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emf"/><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8.emf"/><Relationship Id="rId3" Type="http://schemas.openxmlformats.org/officeDocument/2006/relationships/image" Target="../media/image84.png"/><Relationship Id="rId7" Type="http://schemas.openxmlformats.org/officeDocument/2006/relationships/image" Target="../media/image63.emf"/><Relationship Id="rId12" Type="http://schemas.openxmlformats.org/officeDocument/2006/relationships/image" Target="../media/image87.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2.emf"/><Relationship Id="rId11" Type="http://schemas.openxmlformats.org/officeDocument/2006/relationships/image" Target="../media/image86.emf"/><Relationship Id="rId5" Type="http://schemas.openxmlformats.org/officeDocument/2006/relationships/image" Target="../media/image61.emf"/><Relationship Id="rId15" Type="http://schemas.openxmlformats.org/officeDocument/2006/relationships/image" Target="../media/image90.emf"/><Relationship Id="rId10" Type="http://schemas.openxmlformats.org/officeDocument/2006/relationships/image" Target="../media/image69.emf"/><Relationship Id="rId4" Type="http://schemas.openxmlformats.org/officeDocument/2006/relationships/image" Target="../media/image60.emf"/><Relationship Id="rId9" Type="http://schemas.openxmlformats.org/officeDocument/2006/relationships/image" Target="../media/image68.emf"/><Relationship Id="rId14" Type="http://schemas.openxmlformats.org/officeDocument/2006/relationships/image" Target="../media/image89.emf"/></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100.emf"/><Relationship Id="rId3" Type="http://schemas.openxmlformats.org/officeDocument/2006/relationships/image" Target="../media/image95.emf"/><Relationship Id="rId7" Type="http://schemas.openxmlformats.org/officeDocument/2006/relationships/image" Target="../media/image99.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 Id="rId9" Type="http://schemas.openxmlformats.org/officeDocument/2006/relationships/image" Target="../media/image101.emf"/></Relationships>
</file>

<file path=ppt/slides/_rels/slide2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0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110.emf"/><Relationship Id="rId3" Type="http://schemas.openxmlformats.org/officeDocument/2006/relationships/image" Target="../media/image105.emf"/><Relationship Id="rId7" Type="http://schemas.openxmlformats.org/officeDocument/2006/relationships/image" Target="../media/image109.emf"/><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08.emf"/><Relationship Id="rId5" Type="http://schemas.openxmlformats.org/officeDocument/2006/relationships/image" Target="../media/image107.emf"/><Relationship Id="rId10" Type="http://schemas.openxmlformats.org/officeDocument/2006/relationships/image" Target="../media/image112.emf"/><Relationship Id="rId4" Type="http://schemas.openxmlformats.org/officeDocument/2006/relationships/image" Target="../media/image106.emf"/><Relationship Id="rId9" Type="http://schemas.openxmlformats.org/officeDocument/2006/relationships/image" Target="../media/image111.emf"/></Relationships>
</file>

<file path=ppt/slides/_rels/slide36.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slides/_rels/slide37.xml.rels><?xml version="1.0" encoding="UTF-8" standalone="yes"?>
<Relationships xmlns="http://schemas.openxmlformats.org/package/2006/relationships"><Relationship Id="rId3" Type="http://schemas.openxmlformats.org/officeDocument/2006/relationships/image" Target="../media/image114.emf"/><Relationship Id="rId7" Type="http://schemas.openxmlformats.org/officeDocument/2006/relationships/image" Target="../media/image118.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br>
              <a:rPr lang="en-US" altLang="ja-JP" sz="4400" dirty="0"/>
            </a:br>
            <a:r>
              <a:rPr lang="en-US" altLang="ja-JP" sz="4400" dirty="0">
                <a:solidFill>
                  <a:srgbClr val="FF0000"/>
                </a:solidFill>
              </a:rPr>
              <a:t>short version.</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t>
            </a: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4205462" y="3369534"/>
            <a:ext cx="4259756" cy="2857013"/>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7"/>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96E590C-000C-2F1F-25DC-97860C0195BC}"/>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13</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　　に位置する円盤（図の黄色部分）の見え方を考える。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216190" y="1442784"/>
            <a:ext cx="150492" cy="159897"/>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1214935" y="1623957"/>
            <a:ext cx="6714128" cy="4982504"/>
          </a:xfrm>
        </p:spPr>
      </p:pic>
    </p:spTree>
    <p:extLst>
      <p:ext uri="{BB962C8B-B14F-4D97-AF65-F5344CB8AC3E}">
        <p14:creationId xmlns:p14="http://schemas.microsoft.com/office/powerpoint/2010/main" val="3605599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円盤は原点　　の三次元極座標上で</a:t>
            </a:r>
            <a:endParaRPr lang="en-US" altLang="ja-JP" sz="1800" dirty="0"/>
          </a:p>
          <a:p>
            <a:pPr marL="0" indent="0" eaLnBrk="0">
              <a:lnSpc>
                <a:spcPct val="150000"/>
              </a:lnSpc>
              <a:spcBef>
                <a:spcPts val="0"/>
              </a:spcBef>
              <a:buFont typeface="Arial" panose="020B0604020202020204" pitchFamily="34" charset="0"/>
              <a:buNone/>
            </a:pPr>
            <a:r>
              <a:rPr lang="ja-JP" altLang="en-US" sz="1800"/>
              <a:t>に分布している。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光を観測する写真版は、原点　　から無限遠で　　　　　に設定する。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円盤上の粒子　　　　　　が写真板に写す光の極座標　　　　を求める。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372651" y="4679671"/>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pic>
        <p:nvPicPr>
          <p:cNvPr id="5" name="図 4">
            <a:extLst>
              <a:ext uri="{FF2B5EF4-FFF2-40B4-BE49-F238E27FC236}">
                <a16:creationId xmlns:a16="http://schemas.microsoft.com/office/drawing/2014/main" id="{5717315A-2216-862B-8627-8A2DA7887A0B}"/>
              </a:ext>
            </a:extLst>
          </p:cNvPr>
          <p:cNvPicPr>
            <a:picLocks noChangeAspect="1"/>
          </p:cNvPicPr>
          <p:nvPr/>
        </p:nvPicPr>
        <p:blipFill>
          <a:blip r:embed="rId5"/>
          <a:stretch>
            <a:fillRect/>
          </a:stretch>
        </p:blipFill>
        <p:spPr>
          <a:xfrm>
            <a:off x="4659815" y="1199142"/>
            <a:ext cx="825500" cy="425450"/>
          </a:xfrm>
          <a:prstGeom prst="rect">
            <a:avLst/>
          </a:prstGeom>
        </p:spPr>
      </p:pic>
      <p:pic>
        <p:nvPicPr>
          <p:cNvPr id="6" name="図 5">
            <a:extLst>
              <a:ext uri="{FF2B5EF4-FFF2-40B4-BE49-F238E27FC236}">
                <a16:creationId xmlns:a16="http://schemas.microsoft.com/office/drawing/2014/main" id="{DD30AE9D-4813-7F8F-515A-D30B68DEF100}"/>
              </a:ext>
            </a:extLst>
          </p:cNvPr>
          <p:cNvPicPr>
            <a:picLocks noChangeAspect="1"/>
          </p:cNvPicPr>
          <p:nvPr/>
        </p:nvPicPr>
        <p:blipFill>
          <a:blip r:embed="rId6"/>
          <a:stretch>
            <a:fillRect/>
          </a:stretch>
        </p:blipFill>
        <p:spPr>
          <a:xfrm>
            <a:off x="6343724" y="3410876"/>
            <a:ext cx="593124" cy="304800"/>
          </a:xfrm>
          <a:prstGeom prst="rect">
            <a:avLst/>
          </a:prstGeom>
        </p:spPr>
      </p:pic>
      <p:pic>
        <p:nvPicPr>
          <p:cNvPr id="8" name="図 7">
            <a:extLst>
              <a:ext uri="{FF2B5EF4-FFF2-40B4-BE49-F238E27FC236}">
                <a16:creationId xmlns:a16="http://schemas.microsoft.com/office/drawing/2014/main" id="{36AFFA0A-5BD8-7231-555C-6E172C5EDA40}"/>
              </a:ext>
            </a:extLst>
          </p:cNvPr>
          <p:cNvPicPr>
            <a:picLocks noChangeAspect="1"/>
          </p:cNvPicPr>
          <p:nvPr/>
        </p:nvPicPr>
        <p:blipFill>
          <a:blip r:embed="rId7"/>
          <a:stretch>
            <a:fillRect/>
          </a:stretch>
        </p:blipFill>
        <p:spPr>
          <a:xfrm>
            <a:off x="5812834" y="1386882"/>
            <a:ext cx="1119634" cy="226674"/>
          </a:xfrm>
          <a:prstGeom prst="rect">
            <a:avLst/>
          </a:prstGeom>
        </p:spPr>
      </p:pic>
      <p:pic>
        <p:nvPicPr>
          <p:cNvPr id="9" name="図 8">
            <a:extLst>
              <a:ext uri="{FF2B5EF4-FFF2-40B4-BE49-F238E27FC236}">
                <a16:creationId xmlns:a16="http://schemas.microsoft.com/office/drawing/2014/main" id="{7034F912-3C40-CD58-6654-6ED1F8DB8DAD}"/>
              </a:ext>
            </a:extLst>
          </p:cNvPr>
          <p:cNvPicPr>
            <a:picLocks noChangeAspect="1"/>
          </p:cNvPicPr>
          <p:nvPr/>
        </p:nvPicPr>
        <p:blipFill>
          <a:blip r:embed="rId8"/>
          <a:stretch>
            <a:fillRect/>
          </a:stretch>
        </p:blipFill>
        <p:spPr>
          <a:xfrm>
            <a:off x="2009263" y="1411867"/>
            <a:ext cx="169556" cy="182599"/>
          </a:xfrm>
          <a:prstGeom prst="rect">
            <a:avLst/>
          </a:prstGeom>
        </p:spPr>
      </p:pic>
      <p:pic>
        <p:nvPicPr>
          <p:cNvPr id="12" name="図 11">
            <a:extLst>
              <a:ext uri="{FF2B5EF4-FFF2-40B4-BE49-F238E27FC236}">
                <a16:creationId xmlns:a16="http://schemas.microsoft.com/office/drawing/2014/main" id="{2A1D4186-6CA2-3933-9212-E91D974425D4}"/>
              </a:ext>
            </a:extLst>
          </p:cNvPr>
          <p:cNvPicPr>
            <a:picLocks noChangeAspect="1"/>
          </p:cNvPicPr>
          <p:nvPr/>
        </p:nvPicPr>
        <p:blipFill>
          <a:blip r:embed="rId8"/>
          <a:stretch>
            <a:fillRect/>
          </a:stretch>
        </p:blipFill>
        <p:spPr>
          <a:xfrm>
            <a:off x="3847595" y="2664417"/>
            <a:ext cx="169556" cy="182599"/>
          </a:xfrm>
          <a:prstGeom prst="rect">
            <a:avLst/>
          </a:prstGeom>
        </p:spPr>
      </p:pic>
      <p:pic>
        <p:nvPicPr>
          <p:cNvPr id="15" name="図 14">
            <a:extLst>
              <a:ext uri="{FF2B5EF4-FFF2-40B4-BE49-F238E27FC236}">
                <a16:creationId xmlns:a16="http://schemas.microsoft.com/office/drawing/2014/main" id="{777E8B9A-CCFB-8F69-EB6C-743E6DCB7780}"/>
              </a:ext>
            </a:extLst>
          </p:cNvPr>
          <p:cNvPicPr>
            <a:picLocks noChangeAspect="1"/>
          </p:cNvPicPr>
          <p:nvPr/>
        </p:nvPicPr>
        <p:blipFill>
          <a:blip r:embed="rId9"/>
          <a:stretch>
            <a:fillRect/>
          </a:stretch>
        </p:blipFill>
        <p:spPr>
          <a:xfrm>
            <a:off x="5664403" y="2615051"/>
            <a:ext cx="793547" cy="267300"/>
          </a:xfrm>
          <a:prstGeom prst="rect">
            <a:avLst/>
          </a:prstGeom>
        </p:spPr>
      </p:pic>
      <p:pic>
        <p:nvPicPr>
          <p:cNvPr id="16" name="図 15">
            <a:extLst>
              <a:ext uri="{FF2B5EF4-FFF2-40B4-BE49-F238E27FC236}">
                <a16:creationId xmlns:a16="http://schemas.microsoft.com/office/drawing/2014/main" id="{F327E2F6-B662-E452-1F65-08E2AE1163A9}"/>
              </a:ext>
            </a:extLst>
          </p:cNvPr>
          <p:cNvPicPr>
            <a:picLocks noChangeAspect="1"/>
          </p:cNvPicPr>
          <p:nvPr/>
        </p:nvPicPr>
        <p:blipFill>
          <a:blip r:embed="rId5"/>
          <a:stretch>
            <a:fillRect/>
          </a:stretch>
        </p:blipFill>
        <p:spPr>
          <a:xfrm>
            <a:off x="2357747" y="3290226"/>
            <a:ext cx="825500" cy="425450"/>
          </a:xfrm>
          <a:prstGeom prst="rect">
            <a:avLst/>
          </a:prstGeom>
        </p:spPr>
      </p:pic>
    </p:spTree>
    <p:extLst>
      <p:ext uri="{BB962C8B-B14F-4D97-AF65-F5344CB8AC3E}">
        <p14:creationId xmlns:p14="http://schemas.microsoft.com/office/powerpoint/2010/main" val="3419771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もっと詳しく説明する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28650" y="5019554"/>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spTree>
    <p:extLst>
      <p:ext uri="{BB962C8B-B14F-4D97-AF65-F5344CB8AC3E}">
        <p14:creationId xmlns:p14="http://schemas.microsoft.com/office/powerpoint/2010/main" val="2555078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写真板に映る光の位置を求める流れ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光が光源から出て写真板に届くまでに回る角度　　　とおく。</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b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解析的に　　　を評価する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を評価する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が一致するような</a:t>
            </a:r>
            <a:r>
              <a:rPr lang="en-US" altLang="ja-JP" sz="1800" dirty="0">
                <a:solidFill>
                  <a:srgbClr val="C00000"/>
                </a:solidFill>
              </a:rPr>
              <a:t> b </a:t>
            </a:r>
            <a:r>
              <a:rPr lang="ja-JP" altLang="en-US" sz="1800">
                <a:solidFill>
                  <a:srgbClr val="C00000"/>
                </a:solidFill>
              </a:rPr>
              <a:t>を探すことで一意に決まる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a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dirty="0">
                <a:solidFill>
                  <a:srgbClr val="0070C0"/>
                </a:solidFill>
              </a:rPr>
              <a:t>　</a:t>
            </a:r>
            <a:r>
              <a:rPr lang="ja-JP" altLang="en-US" sz="1800">
                <a:solidFill>
                  <a:srgbClr val="0070C0"/>
                </a:solidFill>
              </a:rPr>
              <a:t>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512425" y="3576907"/>
            <a:ext cx="367824" cy="250120"/>
          </a:xfrm>
          <a:prstGeom prst="rect">
            <a:avLst/>
          </a:prstGeom>
        </p:spPr>
      </p:pic>
      <p:pic>
        <p:nvPicPr>
          <p:cNvPr id="8" name="図 7">
            <a:extLst>
              <a:ext uri="{FF2B5EF4-FFF2-40B4-BE49-F238E27FC236}">
                <a16:creationId xmlns:a16="http://schemas.microsoft.com/office/drawing/2014/main" id="{E586D6AA-6E9C-996A-9EB7-24E5B48D3F9E}"/>
              </a:ext>
            </a:extLst>
          </p:cNvPr>
          <p:cNvPicPr>
            <a:picLocks noChangeAspect="1"/>
          </p:cNvPicPr>
          <p:nvPr/>
        </p:nvPicPr>
        <p:blipFill>
          <a:blip r:embed="rId3"/>
          <a:stretch>
            <a:fillRect/>
          </a:stretch>
        </p:blipFill>
        <p:spPr>
          <a:xfrm>
            <a:off x="2512425" y="4017313"/>
            <a:ext cx="367824" cy="250120"/>
          </a:xfrm>
          <a:prstGeom prst="rect">
            <a:avLst/>
          </a:prstGeom>
        </p:spPr>
      </p:pic>
      <p:pic>
        <p:nvPicPr>
          <p:cNvPr id="9" name="図 8">
            <a:extLst>
              <a:ext uri="{FF2B5EF4-FFF2-40B4-BE49-F238E27FC236}">
                <a16:creationId xmlns:a16="http://schemas.microsoft.com/office/drawing/2014/main" id="{AED77CD8-8575-8064-4E6F-0A29C9C922BD}"/>
              </a:ext>
            </a:extLst>
          </p:cNvPr>
          <p:cNvPicPr>
            <a:picLocks noChangeAspect="1"/>
          </p:cNvPicPr>
          <p:nvPr/>
        </p:nvPicPr>
        <p:blipFill>
          <a:blip r:embed="rId3"/>
          <a:stretch>
            <a:fillRect/>
          </a:stretch>
        </p:blipFill>
        <p:spPr>
          <a:xfrm>
            <a:off x="2819907" y="4394423"/>
            <a:ext cx="367824" cy="250120"/>
          </a:xfrm>
          <a:prstGeom prst="rect">
            <a:avLst/>
          </a:prstGeom>
        </p:spPr>
      </p:pic>
      <p:pic>
        <p:nvPicPr>
          <p:cNvPr id="11" name="図 10">
            <a:extLst>
              <a:ext uri="{FF2B5EF4-FFF2-40B4-BE49-F238E27FC236}">
                <a16:creationId xmlns:a16="http://schemas.microsoft.com/office/drawing/2014/main" id="{871188CD-BF50-141A-2729-290D31C619FF}"/>
              </a:ext>
            </a:extLst>
          </p:cNvPr>
          <p:cNvPicPr>
            <a:picLocks noChangeAspect="1"/>
          </p:cNvPicPr>
          <p:nvPr/>
        </p:nvPicPr>
        <p:blipFill>
          <a:blip r:embed="rId3"/>
          <a:stretch>
            <a:fillRect/>
          </a:stretch>
        </p:blipFill>
        <p:spPr>
          <a:xfrm>
            <a:off x="5674112" y="1524669"/>
            <a:ext cx="367824" cy="250120"/>
          </a:xfrm>
          <a:prstGeom prst="rect">
            <a:avLst/>
          </a:prstGeom>
        </p:spPr>
      </p:pic>
      <p:pic>
        <p:nvPicPr>
          <p:cNvPr id="16" name="図 15">
            <a:extLst>
              <a:ext uri="{FF2B5EF4-FFF2-40B4-BE49-F238E27FC236}">
                <a16:creationId xmlns:a16="http://schemas.microsoft.com/office/drawing/2014/main" id="{75C47964-90F6-6C11-E22C-2090B6013DDD}"/>
              </a:ext>
            </a:extLst>
          </p:cNvPr>
          <p:cNvPicPr>
            <a:picLocks noChangeAspect="1"/>
          </p:cNvPicPr>
          <p:nvPr/>
        </p:nvPicPr>
        <p:blipFill>
          <a:blip r:embed="rId4"/>
          <a:stretch>
            <a:fillRect/>
          </a:stretch>
        </p:blipFill>
        <p:spPr>
          <a:xfrm>
            <a:off x="5015249" y="1774789"/>
            <a:ext cx="2497008" cy="2557785"/>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a:t>b </a:t>
            </a:r>
            <a:r>
              <a:rPr lang="ja-JP" altLang="en-US" sz="1800"/>
              <a:t>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3285708" y="3656128"/>
            <a:ext cx="171450" cy="158750"/>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3991124" y="3429000"/>
            <a:ext cx="695837" cy="565845"/>
          </a:xfrm>
          <a:prstGeom prst="rect">
            <a:avLst/>
          </a:prstGeom>
        </p:spPr>
      </p:pic>
      <p:pic>
        <p:nvPicPr>
          <p:cNvPr id="9" name="図 8">
            <a:extLst>
              <a:ext uri="{FF2B5EF4-FFF2-40B4-BE49-F238E27FC236}">
                <a16:creationId xmlns:a16="http://schemas.microsoft.com/office/drawing/2014/main" id="{0596E34C-631C-0739-3E67-5A42DE2FA6F7}"/>
              </a:ext>
            </a:extLst>
          </p:cNvPr>
          <p:cNvPicPr>
            <a:picLocks noChangeAspect="1"/>
          </p:cNvPicPr>
          <p:nvPr/>
        </p:nvPicPr>
        <p:blipFill>
          <a:blip r:embed="rId5"/>
          <a:stretch>
            <a:fillRect/>
          </a:stretch>
        </p:blipFill>
        <p:spPr>
          <a:xfrm>
            <a:off x="2336776" y="4129942"/>
            <a:ext cx="4373105" cy="752618"/>
          </a:xfrm>
          <a:prstGeom prst="rect">
            <a:avLst/>
          </a:prstGeom>
        </p:spPr>
      </p:pic>
      <p:pic>
        <p:nvPicPr>
          <p:cNvPr id="11" name="図 10">
            <a:extLst>
              <a:ext uri="{FF2B5EF4-FFF2-40B4-BE49-F238E27FC236}">
                <a16:creationId xmlns:a16="http://schemas.microsoft.com/office/drawing/2014/main" id="{B58DC536-3575-8ACE-87F8-9FAB1C008CAE}"/>
              </a:ext>
            </a:extLst>
          </p:cNvPr>
          <p:cNvPicPr>
            <a:picLocks noChangeAspect="1"/>
          </p:cNvPicPr>
          <p:nvPr/>
        </p:nvPicPr>
        <p:blipFill>
          <a:blip r:embed="rId6"/>
          <a:stretch>
            <a:fillRect/>
          </a:stretch>
        </p:blipFill>
        <p:spPr>
          <a:xfrm>
            <a:off x="2952993" y="5226253"/>
            <a:ext cx="1041455" cy="262135"/>
          </a:xfrm>
          <a:prstGeom prst="rect">
            <a:avLst/>
          </a:prstGeom>
        </p:spPr>
      </p:pic>
      <p:pic>
        <p:nvPicPr>
          <p:cNvPr id="12" name="図 11">
            <a:extLst>
              <a:ext uri="{FF2B5EF4-FFF2-40B4-BE49-F238E27FC236}">
                <a16:creationId xmlns:a16="http://schemas.microsoft.com/office/drawing/2014/main" id="{910BBE95-E7BF-10DF-D19B-728C5EFDB6B5}"/>
              </a:ext>
            </a:extLst>
          </p:cNvPr>
          <p:cNvPicPr>
            <a:picLocks noChangeAspect="1"/>
          </p:cNvPicPr>
          <p:nvPr/>
        </p:nvPicPr>
        <p:blipFill>
          <a:blip r:embed="rId7"/>
          <a:stretch>
            <a:fillRect/>
          </a:stretch>
        </p:blipFill>
        <p:spPr>
          <a:xfrm>
            <a:off x="2336776" y="2085342"/>
            <a:ext cx="4356685" cy="733839"/>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軌道の分類と解析的な角度の評価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光の軌道と重力中心の最近接点　　が、軌道　　上にある時とない時で場合分けして　　　を考える。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3"/>
          <a:stretch>
            <a:fillRect/>
          </a:stretch>
        </p:blipFill>
        <p:spPr>
          <a:xfrm>
            <a:off x="2026865" y="1809218"/>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4"/>
          <a:stretch>
            <a:fillRect/>
          </a:stretch>
        </p:blipFill>
        <p:spPr>
          <a:xfrm>
            <a:off x="4055532" y="1415610"/>
            <a:ext cx="175543" cy="210651"/>
          </a:xfrm>
          <a:prstGeom prst="rect">
            <a:avLst/>
          </a:prstGeom>
        </p:spPr>
      </p:pic>
      <p:pic>
        <p:nvPicPr>
          <p:cNvPr id="11" name="図 10">
            <a:extLst>
              <a:ext uri="{FF2B5EF4-FFF2-40B4-BE49-F238E27FC236}">
                <a16:creationId xmlns:a16="http://schemas.microsoft.com/office/drawing/2014/main" id="{02745AA7-46F7-B227-59CD-5B713535122C}"/>
              </a:ext>
            </a:extLst>
          </p:cNvPr>
          <p:cNvPicPr>
            <a:picLocks noChangeAspect="1"/>
          </p:cNvPicPr>
          <p:nvPr/>
        </p:nvPicPr>
        <p:blipFill>
          <a:blip r:embed="rId5"/>
          <a:stretch>
            <a:fillRect/>
          </a:stretch>
        </p:blipFill>
        <p:spPr>
          <a:xfrm>
            <a:off x="4587182" y="2461995"/>
            <a:ext cx="4003241" cy="2752229"/>
          </a:xfrm>
          <a:prstGeom prst="rect">
            <a:avLst/>
          </a:prstGeom>
        </p:spPr>
      </p:pic>
      <p:pic>
        <p:nvPicPr>
          <p:cNvPr id="16" name="図 15">
            <a:extLst>
              <a:ext uri="{FF2B5EF4-FFF2-40B4-BE49-F238E27FC236}">
                <a16:creationId xmlns:a16="http://schemas.microsoft.com/office/drawing/2014/main" id="{4D687CCC-87B7-ED7E-0A63-BB730C1B6AA3}"/>
              </a:ext>
            </a:extLst>
          </p:cNvPr>
          <p:cNvPicPr>
            <a:picLocks noChangeAspect="1"/>
          </p:cNvPicPr>
          <p:nvPr/>
        </p:nvPicPr>
        <p:blipFill>
          <a:blip r:embed="rId6"/>
          <a:stretch>
            <a:fillRect/>
          </a:stretch>
        </p:blipFill>
        <p:spPr>
          <a:xfrm>
            <a:off x="181874" y="2400289"/>
            <a:ext cx="4049201" cy="2770974"/>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908659" y="6090907"/>
            <a:ext cx="1266069"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513095" y="2297829"/>
            <a:ext cx="702349" cy="282466"/>
          </a:xfrm>
          <a:prstGeom prst="rect">
            <a:avLst/>
          </a:prstGeom>
        </p:spPr>
      </p:pic>
      <p:pic>
        <p:nvPicPr>
          <p:cNvPr id="27" name="図 26">
            <a:extLst>
              <a:ext uri="{FF2B5EF4-FFF2-40B4-BE49-F238E27FC236}">
                <a16:creationId xmlns:a16="http://schemas.microsoft.com/office/drawing/2014/main" id="{091406B9-2C8E-8C02-F713-EAF70A6F4288}"/>
              </a:ext>
            </a:extLst>
          </p:cNvPr>
          <p:cNvPicPr>
            <a:picLocks noChangeAspect="1"/>
          </p:cNvPicPr>
          <p:nvPr/>
        </p:nvPicPr>
        <p:blipFill>
          <a:blip r:embed="rId12"/>
          <a:stretch>
            <a:fillRect/>
          </a:stretch>
        </p:blipFill>
        <p:spPr>
          <a:xfrm>
            <a:off x="5443635" y="1424804"/>
            <a:ext cx="176509" cy="183046"/>
          </a:xfrm>
          <a:prstGeom prst="rect">
            <a:avLst/>
          </a:prstGeom>
        </p:spPr>
      </p:pic>
      <p:pic>
        <p:nvPicPr>
          <p:cNvPr id="28" name="図 27">
            <a:extLst>
              <a:ext uri="{FF2B5EF4-FFF2-40B4-BE49-F238E27FC236}">
                <a16:creationId xmlns:a16="http://schemas.microsoft.com/office/drawing/2014/main" id="{83DEDD37-7346-D227-12B2-82B162FC3508}"/>
              </a:ext>
            </a:extLst>
          </p:cNvPr>
          <p:cNvPicPr>
            <a:picLocks noChangeAspect="1"/>
          </p:cNvPicPr>
          <p:nvPr/>
        </p:nvPicPr>
        <p:blipFill>
          <a:blip r:embed="rId13"/>
          <a:stretch>
            <a:fillRect/>
          </a:stretch>
        </p:blipFill>
        <p:spPr>
          <a:xfrm>
            <a:off x="703998" y="5299172"/>
            <a:ext cx="3352800" cy="685051"/>
          </a:xfrm>
          <a:prstGeom prst="rect">
            <a:avLst/>
          </a:prstGeom>
        </p:spPr>
      </p:pic>
      <p:pic>
        <p:nvPicPr>
          <p:cNvPr id="31" name="図 30">
            <a:extLst>
              <a:ext uri="{FF2B5EF4-FFF2-40B4-BE49-F238E27FC236}">
                <a16:creationId xmlns:a16="http://schemas.microsoft.com/office/drawing/2014/main" id="{1466C80B-546F-406B-E487-36D9933A4C6F}"/>
              </a:ext>
            </a:extLst>
          </p:cNvPr>
          <p:cNvPicPr>
            <a:picLocks noChangeAspect="1"/>
          </p:cNvPicPr>
          <p:nvPr/>
        </p:nvPicPr>
        <p:blipFill>
          <a:blip r:embed="rId14"/>
          <a:stretch>
            <a:fillRect/>
          </a:stretch>
        </p:blipFill>
        <p:spPr>
          <a:xfrm>
            <a:off x="5620145" y="5299172"/>
            <a:ext cx="2214006" cy="713963"/>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光が平面　　　　を　　回切る時　　の偶奇で場合分けして考える。</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3"/>
          <a:stretch>
            <a:fillRect/>
          </a:stretch>
        </p:blipFill>
        <p:spPr>
          <a:xfrm>
            <a:off x="1777316" y="1391499"/>
            <a:ext cx="614192" cy="217688"/>
          </a:xfrm>
          <a:prstGeom prst="rect">
            <a:avLst/>
          </a:prstGeom>
        </p:spPr>
      </p:pic>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4"/>
          <a:stretch>
            <a:fillRect/>
          </a:stretch>
        </p:blipFill>
        <p:spPr>
          <a:xfrm>
            <a:off x="2886502"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4"/>
          <a:stretch>
            <a:fillRect/>
          </a:stretch>
        </p:blipFill>
        <p:spPr>
          <a:xfrm>
            <a:off x="4269391" y="1478590"/>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5"/>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6"/>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7"/>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8"/>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0" name="図 9">
            <a:extLst>
              <a:ext uri="{FF2B5EF4-FFF2-40B4-BE49-F238E27FC236}">
                <a16:creationId xmlns:a16="http://schemas.microsoft.com/office/drawing/2014/main" id="{4C62C016-A9E3-CEBB-AF2B-30D7F536E3CD}"/>
              </a:ext>
            </a:extLst>
          </p:cNvPr>
          <p:cNvPicPr>
            <a:picLocks noChangeAspect="1"/>
          </p:cNvPicPr>
          <p:nvPr/>
        </p:nvPicPr>
        <p:blipFill>
          <a:blip r:embed="rId9"/>
          <a:stretch>
            <a:fillRect/>
          </a:stretch>
        </p:blipFill>
        <p:spPr>
          <a:xfrm>
            <a:off x="848245" y="2165073"/>
            <a:ext cx="2905421" cy="3040532"/>
          </a:xfrm>
          <a:prstGeom prst="rect">
            <a:avLst/>
          </a:prstGeom>
        </p:spPr>
      </p:pic>
      <p:pic>
        <p:nvPicPr>
          <p:cNvPr id="14" name="図 13">
            <a:extLst>
              <a:ext uri="{FF2B5EF4-FFF2-40B4-BE49-F238E27FC236}">
                <a16:creationId xmlns:a16="http://schemas.microsoft.com/office/drawing/2014/main" id="{FC8B8F03-7312-D3C9-D7BD-FDF14504BF99}"/>
              </a:ext>
            </a:extLst>
          </p:cNvPr>
          <p:cNvPicPr>
            <a:picLocks noChangeAspect="1"/>
          </p:cNvPicPr>
          <p:nvPr/>
        </p:nvPicPr>
        <p:blipFill>
          <a:blip r:embed="rId10"/>
          <a:stretch>
            <a:fillRect/>
          </a:stretch>
        </p:blipFill>
        <p:spPr>
          <a:xfrm>
            <a:off x="4988758" y="2031035"/>
            <a:ext cx="3321224" cy="3174570"/>
          </a:xfrm>
          <a:prstGeom prst="rect">
            <a:avLst/>
          </a:prstGeom>
        </p:spPr>
      </p:pic>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1"/>
          <a:stretch>
            <a:fillRect/>
          </a:stretch>
        </p:blipFill>
        <p:spPr>
          <a:xfrm>
            <a:off x="1422698" y="2486448"/>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2"/>
          <a:stretch>
            <a:fillRect/>
          </a:stretch>
        </p:blipFill>
        <p:spPr>
          <a:xfrm>
            <a:off x="5738903" y="2456856"/>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a:t>
            </a:r>
            <a:r>
              <a:rPr lang="en-US" altLang="ja-JP" sz="1800" dirty="0"/>
              <a:t> b </a:t>
            </a:r>
            <a:r>
              <a:rPr lang="ja-JP" altLang="en-US" sz="1800"/>
              <a:t>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58329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pic>
        <p:nvPicPr>
          <p:cNvPr id="16" name="図 15">
            <a:extLst>
              <a:ext uri="{FF2B5EF4-FFF2-40B4-BE49-F238E27FC236}">
                <a16:creationId xmlns:a16="http://schemas.microsoft.com/office/drawing/2014/main" id="{E6432E53-43BE-3583-EEDA-BE1E476BC473}"/>
              </a:ext>
            </a:extLst>
          </p:cNvPr>
          <p:cNvPicPr>
            <a:picLocks noChangeAspect="1"/>
          </p:cNvPicPr>
          <p:nvPr/>
        </p:nvPicPr>
        <p:blipFill>
          <a:blip r:embed="rId7"/>
          <a:stretch>
            <a:fillRect/>
          </a:stretch>
        </p:blipFill>
        <p:spPr>
          <a:xfrm>
            <a:off x="2830489" y="2308668"/>
            <a:ext cx="3844712" cy="692981"/>
          </a:xfrm>
          <a:prstGeom prst="rect">
            <a:avLst/>
          </a:prstGeom>
        </p:spPr>
      </p:pic>
      <p:pic>
        <p:nvPicPr>
          <p:cNvPr id="17" name="図 16">
            <a:extLst>
              <a:ext uri="{FF2B5EF4-FFF2-40B4-BE49-F238E27FC236}">
                <a16:creationId xmlns:a16="http://schemas.microsoft.com/office/drawing/2014/main" id="{58E569DB-D130-9723-AAFF-7D0EB7459E1E}"/>
              </a:ext>
            </a:extLst>
          </p:cNvPr>
          <p:cNvPicPr>
            <a:picLocks noChangeAspect="1"/>
          </p:cNvPicPr>
          <p:nvPr/>
        </p:nvPicPr>
        <p:blipFill>
          <a:blip r:embed="rId8"/>
          <a:stretch>
            <a:fillRect/>
          </a:stretch>
        </p:blipFill>
        <p:spPr>
          <a:xfrm>
            <a:off x="2830489" y="3136559"/>
            <a:ext cx="2491020" cy="659387"/>
          </a:xfrm>
          <a:prstGeom prst="rect">
            <a:avLst/>
          </a:prstGeom>
        </p:spPr>
      </p:pic>
      <p:pic>
        <p:nvPicPr>
          <p:cNvPr id="18" name="図 17">
            <a:extLst>
              <a:ext uri="{FF2B5EF4-FFF2-40B4-BE49-F238E27FC236}">
                <a16:creationId xmlns:a16="http://schemas.microsoft.com/office/drawing/2014/main" id="{F35C919A-8F16-AA33-2738-5F1F2D665796}"/>
              </a:ext>
            </a:extLst>
          </p:cNvPr>
          <p:cNvPicPr>
            <a:picLocks noChangeAspect="1"/>
          </p:cNvPicPr>
          <p:nvPr/>
        </p:nvPicPr>
        <p:blipFill>
          <a:blip r:embed="rId9"/>
          <a:stretch>
            <a:fillRect/>
          </a:stretch>
        </p:blipFill>
        <p:spPr>
          <a:xfrm>
            <a:off x="2830489" y="4407062"/>
            <a:ext cx="4321206" cy="676815"/>
          </a:xfrm>
          <a:prstGeom prst="rect">
            <a:avLst/>
          </a:prstGeom>
        </p:spPr>
      </p:pic>
      <p:pic>
        <p:nvPicPr>
          <p:cNvPr id="19" name="図 18">
            <a:extLst>
              <a:ext uri="{FF2B5EF4-FFF2-40B4-BE49-F238E27FC236}">
                <a16:creationId xmlns:a16="http://schemas.microsoft.com/office/drawing/2014/main" id="{65C8FCD8-5DBE-BB91-CE87-AD6947084B36}"/>
              </a:ext>
            </a:extLst>
          </p:cNvPr>
          <p:cNvPicPr>
            <a:picLocks noChangeAspect="1"/>
          </p:cNvPicPr>
          <p:nvPr/>
        </p:nvPicPr>
        <p:blipFill>
          <a:blip r:embed="rId10"/>
          <a:stretch>
            <a:fillRect/>
          </a:stretch>
        </p:blipFill>
        <p:spPr>
          <a:xfrm>
            <a:off x="2830489" y="5201359"/>
            <a:ext cx="3107232" cy="667280"/>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0936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赤い図</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青い図</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r>
              <a:rPr lang="en-US" altLang="ja-JP" dirty="0">
                <a:solidFill>
                  <a:srgbClr val="0070C0"/>
                </a:solidFill>
              </a:rPr>
              <a:t>1/2</a:t>
            </a:r>
            <a:r>
              <a:rPr lang="ja-JP" altLang="en-US">
                <a:solidFill>
                  <a:srgbClr val="0070C0"/>
                </a:solidFill>
              </a:rPr>
              <a:t>）</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3BC780B-3496-0939-6535-25264D98A3FE}"/>
              </a:ext>
            </a:extLst>
          </p:cNvPr>
          <p:cNvPicPr>
            <a:picLocks noChangeAspect="1"/>
          </p:cNvPicPr>
          <p:nvPr/>
        </p:nvPicPr>
        <p:blipFill>
          <a:blip r:embed="rId5"/>
          <a:stretch>
            <a:fillRect/>
          </a:stretch>
        </p:blipFill>
        <p:spPr>
          <a:xfrm>
            <a:off x="4215708" y="1380808"/>
            <a:ext cx="3982884" cy="224599"/>
          </a:xfrm>
          <a:prstGeom prst="rect">
            <a:avLst/>
          </a:prstGeom>
        </p:spPr>
      </p:pic>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6"/>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7"/>
          <a:stretch>
            <a:fillRect/>
          </a:stretch>
        </p:blipFill>
        <p:spPr>
          <a:xfrm>
            <a:off x="1135390" y="3810045"/>
            <a:ext cx="6160636" cy="808620"/>
          </a:xfrm>
          <a:prstGeom prst="rect">
            <a:avLst/>
          </a:prstGeom>
        </p:spPr>
      </p:pic>
      <p:pic>
        <p:nvPicPr>
          <p:cNvPr id="14" name="図 13">
            <a:extLst>
              <a:ext uri="{FF2B5EF4-FFF2-40B4-BE49-F238E27FC236}">
                <a16:creationId xmlns:a16="http://schemas.microsoft.com/office/drawing/2014/main" id="{C4091D0D-43A1-BFDB-6236-CC12BE4D1FD3}"/>
              </a:ext>
            </a:extLst>
          </p:cNvPr>
          <p:cNvPicPr>
            <a:picLocks noChangeAspect="1"/>
          </p:cNvPicPr>
          <p:nvPr/>
        </p:nvPicPr>
        <p:blipFill>
          <a:blip r:embed="rId8"/>
          <a:stretch>
            <a:fillRect/>
          </a:stretch>
        </p:blipFill>
        <p:spPr>
          <a:xfrm>
            <a:off x="1135390" y="5277603"/>
            <a:ext cx="6564001" cy="1307353"/>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AEEC45E-8C3D-A192-E277-108CFE29F13C}"/>
              </a:ext>
            </a:extLst>
          </p:cNvPr>
          <p:cNvPicPr>
            <a:picLocks noChangeAspect="1"/>
          </p:cNvPicPr>
          <p:nvPr/>
        </p:nvPicPr>
        <p:blipFill>
          <a:blip r:embed="rId3"/>
          <a:stretch>
            <a:fillRect/>
          </a:stretch>
        </p:blipFill>
        <p:spPr>
          <a:xfrm>
            <a:off x="855090" y="2150686"/>
            <a:ext cx="2961100" cy="3098800"/>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再び、光が平面　　　　を　　回切る時　　の偶奇で場合分けして考える。</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4"/>
          <a:stretch>
            <a:fillRect/>
          </a:stretch>
        </p:blipFill>
        <p:spPr>
          <a:xfrm>
            <a:off x="2466086" y="1391499"/>
            <a:ext cx="614192" cy="217688"/>
          </a:xfrm>
          <a:prstGeom prst="rect">
            <a:avLst/>
          </a:prstGeom>
        </p:spPr>
      </p:pic>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3575272"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r>
              <a:rPr lang="en-US" altLang="ja-JP" dirty="0">
                <a:solidFill>
                  <a:srgbClr val="0070C0"/>
                </a:solidFill>
              </a:rPr>
              <a:t>2/2</a:t>
            </a:r>
            <a:r>
              <a:rPr lang="ja-JP" altLang="en-US">
                <a:solidFill>
                  <a:srgbClr val="0070C0"/>
                </a:solidFill>
              </a:rPr>
              <a:t>）</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4958161" y="1478590"/>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pic>
        <p:nvPicPr>
          <p:cNvPr id="8" name="図 7">
            <a:extLst>
              <a:ext uri="{FF2B5EF4-FFF2-40B4-BE49-F238E27FC236}">
                <a16:creationId xmlns:a16="http://schemas.microsoft.com/office/drawing/2014/main" id="{024D7025-917D-366B-7A1E-3584371EE1F8}"/>
              </a:ext>
            </a:extLst>
          </p:cNvPr>
          <p:cNvPicPr>
            <a:picLocks noChangeAspect="1"/>
          </p:cNvPicPr>
          <p:nvPr/>
        </p:nvPicPr>
        <p:blipFill>
          <a:blip r:embed="rId8"/>
          <a:stretch>
            <a:fillRect/>
          </a:stretch>
        </p:blipFill>
        <p:spPr>
          <a:xfrm>
            <a:off x="5012007" y="2104223"/>
            <a:ext cx="3332180" cy="3183935"/>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9"/>
          <a:stretch>
            <a:fillRect/>
          </a:stretch>
        </p:blipFill>
        <p:spPr>
          <a:xfrm>
            <a:off x="1422698" y="2486448"/>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0"/>
          <a:stretch>
            <a:fillRect/>
          </a:stretch>
        </p:blipFill>
        <p:spPr>
          <a:xfrm>
            <a:off x="5738903" y="2456856"/>
            <a:ext cx="815530" cy="202994"/>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1"/>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2"/>
          <a:stretch>
            <a:fillRect/>
          </a:stretch>
        </p:blipFill>
        <p:spPr>
          <a:xfrm>
            <a:off x="1739319" y="5974789"/>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3"/>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4"/>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5"/>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684776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
        <p:nvSpPr>
          <p:cNvPr id="6" name="コンテンツ プレースホルダー 2">
            <a:extLst>
              <a:ext uri="{FF2B5EF4-FFF2-40B4-BE49-F238E27FC236}">
                <a16:creationId xmlns:a16="http://schemas.microsoft.com/office/drawing/2014/main" id="{34356696-C233-09CF-1771-AE5633FA662A}"/>
              </a:ext>
            </a:extLst>
          </p:cNvPr>
          <p:cNvSpPr txBox="1">
            <a:spLocks/>
          </p:cNvSpPr>
          <p:nvPr/>
        </p:nvSpPr>
        <p:spPr>
          <a:xfrm>
            <a:off x="778821" y="2229884"/>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以上のように求めた</a:t>
            </a:r>
            <a:r>
              <a:rPr lang="en-US" altLang="ja-JP" sz="1800" dirty="0"/>
              <a:t> (a, b) </a:t>
            </a:r>
            <a:r>
              <a:rPr lang="ja-JP" altLang="en-US" sz="1800"/>
              <a:t>を使って像を描くと</a:t>
            </a:r>
            <a:endParaRPr lang="en-US" altLang="ja-JP" sz="1800" dirty="0"/>
          </a:p>
        </p:txBody>
      </p:sp>
      <p:pic>
        <p:nvPicPr>
          <p:cNvPr id="5" name="図 4">
            <a:extLst>
              <a:ext uri="{FF2B5EF4-FFF2-40B4-BE49-F238E27FC236}">
                <a16:creationId xmlns:a16="http://schemas.microsoft.com/office/drawing/2014/main" id="{A0793761-7E6B-1BF9-3D9F-38564A1AEDD2}"/>
              </a:ext>
            </a:extLst>
          </p:cNvPr>
          <p:cNvPicPr>
            <a:picLocks noChangeAspect="1"/>
          </p:cNvPicPr>
          <p:nvPr/>
        </p:nvPicPr>
        <p:blipFill>
          <a:blip r:embed="rId3"/>
          <a:stretch>
            <a:fillRect/>
          </a:stretch>
        </p:blipFill>
        <p:spPr>
          <a:xfrm>
            <a:off x="-67493" y="0"/>
            <a:ext cx="5068119" cy="3378746"/>
          </a:xfrm>
          <a:prstGeom prst="rect">
            <a:avLst/>
          </a:prstGeom>
        </p:spPr>
      </p:pic>
      <p:pic>
        <p:nvPicPr>
          <p:cNvPr id="9" name="図 8">
            <a:extLst>
              <a:ext uri="{FF2B5EF4-FFF2-40B4-BE49-F238E27FC236}">
                <a16:creationId xmlns:a16="http://schemas.microsoft.com/office/drawing/2014/main" id="{AB7D88CF-5548-81D6-87D2-8D4FA56F91E7}"/>
              </a:ext>
            </a:extLst>
          </p:cNvPr>
          <p:cNvPicPr>
            <a:picLocks noChangeAspect="1"/>
          </p:cNvPicPr>
          <p:nvPr/>
        </p:nvPicPr>
        <p:blipFill>
          <a:blip r:embed="rId4"/>
          <a:stretch>
            <a:fillRect/>
          </a:stretch>
        </p:blipFill>
        <p:spPr>
          <a:xfrm>
            <a:off x="4722171" y="258142"/>
            <a:ext cx="7772400" cy="5181600"/>
          </a:xfrm>
          <a:prstGeom prst="rect">
            <a:avLst/>
          </a:prstGeom>
        </p:spPr>
      </p:pic>
      <p:pic>
        <p:nvPicPr>
          <p:cNvPr id="11" name="図 10">
            <a:extLst>
              <a:ext uri="{FF2B5EF4-FFF2-40B4-BE49-F238E27FC236}">
                <a16:creationId xmlns:a16="http://schemas.microsoft.com/office/drawing/2014/main" id="{686B456B-85CC-692C-E25B-2C4818BCAFE8}"/>
              </a:ext>
            </a:extLst>
          </p:cNvPr>
          <p:cNvPicPr>
            <a:picLocks noChangeAspect="1"/>
          </p:cNvPicPr>
          <p:nvPr/>
        </p:nvPicPr>
        <p:blipFill>
          <a:blip r:embed="rId5"/>
          <a:stretch>
            <a:fillRect/>
          </a:stretch>
        </p:blipFill>
        <p:spPr>
          <a:xfrm>
            <a:off x="-34055" y="3342730"/>
            <a:ext cx="5068119" cy="3378746"/>
          </a:xfrm>
          <a:prstGeom prst="rect">
            <a:avLst/>
          </a:prstGeom>
        </p:spPr>
      </p:pic>
      <p:pic>
        <p:nvPicPr>
          <p:cNvPr id="13" name="図 12">
            <a:extLst>
              <a:ext uri="{FF2B5EF4-FFF2-40B4-BE49-F238E27FC236}">
                <a16:creationId xmlns:a16="http://schemas.microsoft.com/office/drawing/2014/main" id="{770691A8-2248-0868-352D-15D3B810CCF0}"/>
              </a:ext>
            </a:extLst>
          </p:cNvPr>
          <p:cNvPicPr>
            <a:picLocks noChangeAspect="1"/>
          </p:cNvPicPr>
          <p:nvPr/>
        </p:nvPicPr>
        <p:blipFill>
          <a:blip r:embed="rId6"/>
          <a:stretch>
            <a:fillRect/>
          </a:stretch>
        </p:blipFill>
        <p:spPr>
          <a:xfrm>
            <a:off x="1147864" y="5878900"/>
            <a:ext cx="7772400" cy="518160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以上を幾何的な考察と組み合わせることで、降着円盤が写真板に写す光の位置を特定した。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今回は</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861D17-AB7B-862B-42C3-DA04644F31C9}"/>
              </a:ext>
            </a:extLst>
          </p:cNvPr>
          <p:cNvSpPr/>
          <p:nvPr/>
        </p:nvSpPr>
        <p:spPr>
          <a:xfrm>
            <a:off x="0" y="0"/>
            <a:ext cx="9144000" cy="6858000"/>
          </a:xfrm>
          <a:prstGeom prst="rect">
            <a:avLst/>
          </a:prstGeom>
          <a:solidFill>
            <a:schemeClr val="bg1">
              <a:lumMod val="9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31</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sp>
        <p:nvSpPr>
          <p:cNvPr id="3" name="円/楕円 2">
            <a:extLst>
              <a:ext uri="{FF2B5EF4-FFF2-40B4-BE49-F238E27FC236}">
                <a16:creationId xmlns:a16="http://schemas.microsoft.com/office/drawing/2014/main" id="{B2799C05-C591-6081-D839-ABA462CD43FF}"/>
              </a:ext>
            </a:extLst>
          </p:cNvPr>
          <p:cNvSpPr/>
          <p:nvPr/>
        </p:nvSpPr>
        <p:spPr>
          <a:xfrm>
            <a:off x="4302000" y="3159000"/>
            <a:ext cx="540000" cy="54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7EC04736-292C-A2F1-7785-243158DE479F}"/>
              </a:ext>
            </a:extLst>
          </p:cNvPr>
          <p:cNvCxnSpPr/>
          <p:nvPr/>
        </p:nvCxnSpPr>
        <p:spPr>
          <a:xfrm>
            <a:off x="1527717" y="3429000"/>
            <a:ext cx="6088566" cy="0"/>
          </a:xfrm>
          <a:prstGeom prst="line">
            <a:avLst/>
          </a:prstGeom>
        </p:spPr>
        <p:style>
          <a:lnRef idx="1">
            <a:schemeClr val="dk1"/>
          </a:lnRef>
          <a:fillRef idx="0">
            <a:schemeClr val="dk1"/>
          </a:fillRef>
          <a:effectRef idx="0">
            <a:schemeClr val="dk1"/>
          </a:effectRef>
          <a:fontRef idx="minor">
            <a:schemeClr val="tx1"/>
          </a:fontRef>
        </p:style>
      </p:cxnSp>
      <p:sp>
        <p:nvSpPr>
          <p:cNvPr id="13" name="円/楕円 12">
            <a:extLst>
              <a:ext uri="{FF2B5EF4-FFF2-40B4-BE49-F238E27FC236}">
                <a16:creationId xmlns:a16="http://schemas.microsoft.com/office/drawing/2014/main" id="{CAD48E68-BF36-DC0B-B1F1-96D6A4DC8B61}"/>
              </a:ext>
            </a:extLst>
          </p:cNvPr>
          <p:cNvSpPr/>
          <p:nvPr/>
        </p:nvSpPr>
        <p:spPr>
          <a:xfrm>
            <a:off x="2896859"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783A9DA-E902-6684-D00F-4F8E360E49B5}"/>
              </a:ext>
            </a:extLst>
          </p:cNvPr>
          <p:cNvSpPr/>
          <p:nvPr/>
        </p:nvSpPr>
        <p:spPr>
          <a:xfrm>
            <a:off x="6217343"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3F483634-EE03-17BF-4FC7-70827804D3AE}"/>
              </a:ext>
            </a:extLst>
          </p:cNvPr>
          <p:cNvCxnSpPr>
            <a:cxnSpLocks/>
          </p:cNvCxnSpPr>
          <p:nvPr/>
        </p:nvCxnSpPr>
        <p:spPr>
          <a:xfrm flipV="1">
            <a:off x="6261718" y="1123933"/>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8" name="円弧 17">
            <a:extLst>
              <a:ext uri="{FF2B5EF4-FFF2-40B4-BE49-F238E27FC236}">
                <a16:creationId xmlns:a16="http://schemas.microsoft.com/office/drawing/2014/main" id="{EF967A5F-AD7C-AD23-0420-24930A284529}"/>
              </a:ext>
            </a:extLst>
          </p:cNvPr>
          <p:cNvSpPr/>
          <p:nvPr/>
        </p:nvSpPr>
        <p:spPr>
          <a:xfrm rot="14637648">
            <a:off x="2991889" y="1695185"/>
            <a:ext cx="3623858" cy="3743215"/>
          </a:xfrm>
          <a:prstGeom prst="arc">
            <a:avLst>
              <a:gd name="adj1" fmla="val 16197600"/>
              <a:gd name="adj2" fmla="val 0"/>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B3EE16F-8632-926A-18EB-931C1A878061}"/>
              </a:ext>
            </a:extLst>
          </p:cNvPr>
          <p:cNvCxnSpPr>
            <a:cxnSpLocks/>
          </p:cNvCxnSpPr>
          <p:nvPr/>
        </p:nvCxnSpPr>
        <p:spPr>
          <a:xfrm flipV="1">
            <a:off x="4002868" y="-362176"/>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4EDF1AEA-D231-D523-191F-FC2BAAD6942E}"/>
              </a:ext>
            </a:extLst>
          </p:cNvPr>
          <p:cNvCxnSpPr>
            <a:cxnSpLocks/>
          </p:cNvCxnSpPr>
          <p:nvPr/>
        </p:nvCxnSpPr>
        <p:spPr>
          <a:xfrm>
            <a:off x="3111086" y="4363984"/>
            <a:ext cx="2087079" cy="397419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8836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61A4103-1143-47BD-FDD5-D06AB81F3967}"/>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5</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22948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この関係を用いて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共偏微分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B9A12DA1-F072-3E2E-04D0-2C29C3F24F53}"/>
              </a:ext>
            </a:extLst>
          </p:cNvPr>
          <p:cNvPicPr>
            <a:picLocks noChangeAspect="1"/>
          </p:cNvPicPr>
          <p:nvPr/>
        </p:nvPicPr>
        <p:blipFill>
          <a:blip r:embed="rId3"/>
          <a:stretch>
            <a:fillRect/>
          </a:stretch>
        </p:blipFill>
        <p:spPr>
          <a:xfrm>
            <a:off x="966963" y="1271406"/>
            <a:ext cx="1113498" cy="410506"/>
          </a:xfrm>
          <a:prstGeom prst="rect">
            <a:avLst/>
          </a:prstGeom>
        </p:spPr>
      </p:pic>
      <p:pic>
        <p:nvPicPr>
          <p:cNvPr id="8" name="図 7">
            <a:extLst>
              <a:ext uri="{FF2B5EF4-FFF2-40B4-BE49-F238E27FC236}">
                <a16:creationId xmlns:a16="http://schemas.microsoft.com/office/drawing/2014/main" id="{A3ADCA01-77C8-421B-B446-47579A3CB26D}"/>
              </a:ext>
            </a:extLst>
          </p:cNvPr>
          <p:cNvPicPr>
            <a:picLocks noChangeAspect="1"/>
          </p:cNvPicPr>
          <p:nvPr/>
        </p:nvPicPr>
        <p:blipFill>
          <a:blip r:embed="rId4"/>
          <a:stretch>
            <a:fillRect/>
          </a:stretch>
        </p:blipFill>
        <p:spPr>
          <a:xfrm>
            <a:off x="1097750" y="4889379"/>
            <a:ext cx="1965422" cy="1602067"/>
          </a:xfrm>
          <a:prstGeom prst="rect">
            <a:avLst/>
          </a:prstGeom>
        </p:spPr>
      </p:pic>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5"/>
          <a:stretch>
            <a:fillRect/>
          </a:stretch>
        </p:blipFill>
        <p:spPr>
          <a:xfrm>
            <a:off x="4258676" y="1418808"/>
            <a:ext cx="472410" cy="184465"/>
          </a:xfrm>
          <a:prstGeom prst="rect">
            <a:avLst/>
          </a:prstGeom>
        </p:spPr>
      </p:pic>
      <p:pic>
        <p:nvPicPr>
          <p:cNvPr id="13" name="図 12">
            <a:extLst>
              <a:ext uri="{FF2B5EF4-FFF2-40B4-BE49-F238E27FC236}">
                <a16:creationId xmlns:a16="http://schemas.microsoft.com/office/drawing/2014/main" id="{F5260630-4D12-DC2C-1DAD-C98CF3FF55E2}"/>
              </a:ext>
            </a:extLst>
          </p:cNvPr>
          <p:cNvPicPr>
            <a:picLocks noChangeAspect="1"/>
          </p:cNvPicPr>
          <p:nvPr/>
        </p:nvPicPr>
        <p:blipFill>
          <a:blip r:embed="rId6"/>
          <a:stretch>
            <a:fillRect/>
          </a:stretch>
        </p:blipFill>
        <p:spPr>
          <a:xfrm>
            <a:off x="966963" y="1872198"/>
            <a:ext cx="1929249" cy="1280762"/>
          </a:xfrm>
          <a:prstGeom prst="rect">
            <a:avLst/>
          </a:prstGeom>
        </p:spPr>
      </p:pic>
      <p:pic>
        <p:nvPicPr>
          <p:cNvPr id="14" name="図 13">
            <a:extLst>
              <a:ext uri="{FF2B5EF4-FFF2-40B4-BE49-F238E27FC236}">
                <a16:creationId xmlns:a16="http://schemas.microsoft.com/office/drawing/2014/main" id="{75B8B936-9484-7FA9-70D4-AAC0C1BF83E7}"/>
              </a:ext>
            </a:extLst>
          </p:cNvPr>
          <p:cNvPicPr>
            <a:picLocks noChangeAspect="1"/>
          </p:cNvPicPr>
          <p:nvPr/>
        </p:nvPicPr>
        <p:blipFill>
          <a:blip r:embed="rId7"/>
          <a:stretch>
            <a:fillRect/>
          </a:stretch>
        </p:blipFill>
        <p:spPr>
          <a:xfrm>
            <a:off x="2037618" y="4011318"/>
            <a:ext cx="5064369" cy="590732"/>
          </a:xfrm>
          <a:prstGeom prst="rect">
            <a:avLst/>
          </a:prstGeom>
        </p:spPr>
      </p:pic>
    </p:spTree>
    <p:extLst>
      <p:ext uri="{BB962C8B-B14F-4D97-AF65-F5344CB8AC3E}">
        <p14:creationId xmlns:p14="http://schemas.microsoft.com/office/powerpoint/2010/main" val="182647932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55714</TotalTime>
  <Words>1415</Words>
  <Application>Microsoft Macintosh PowerPoint</Application>
  <PresentationFormat>画面に合わせる (4:3)</PresentationFormat>
  <Paragraphs>282</Paragraphs>
  <Slides>38</Slides>
  <Notes>34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38</vt:i4>
      </vt:variant>
    </vt:vector>
  </HeadingPairs>
  <TitlesOfParts>
    <vt:vector size="43" baseType="lpstr">
      <vt:lpstr>Hiragino Kaku Gothic Std W8</vt:lpstr>
      <vt:lpstr>游ゴシック</vt:lpstr>
      <vt:lpstr>Aptos</vt:lpstr>
      <vt:lpstr>Arial</vt:lpstr>
      <vt:lpstr>Office テーマ</vt:lpstr>
      <vt:lpstr>ブラックホールを回る 薄い降着円盤の作る像. short version.</vt:lpstr>
      <vt:lpstr>導入</vt:lpstr>
      <vt:lpstr>目次</vt:lpstr>
      <vt:lpstr>像を考えるための準備</vt:lpstr>
      <vt:lpstr>光の軌道を計算するのに必要な知識</vt:lpstr>
      <vt:lpstr>シュバルツシルト時空</vt:lpstr>
      <vt:lpstr>null測地線方程式（1/3）</vt:lpstr>
      <vt:lpstr>null測地線方程式（2/3）</vt:lpstr>
      <vt:lpstr>null測地線方程式（3/3）</vt:lpstr>
      <vt:lpstr>光の軌道を表す微分方程式</vt:lpstr>
      <vt:lpstr>有効ポテンシャルと運動可能領域</vt:lpstr>
      <vt:lpstr>有効ポテンシャルによる軌道の分類</vt:lpstr>
      <vt:lpstr>薄い降着円盤の作る像</vt:lpstr>
      <vt:lpstr>状況設定（1/3）</vt:lpstr>
      <vt:lpstr>状況設定（2/3）</vt:lpstr>
      <vt:lpstr>状況設定（3/3）</vt:lpstr>
      <vt:lpstr>写真板に映る光の位置を求める流れ</vt:lpstr>
      <vt:lpstr>微分方程式の変形</vt:lpstr>
      <vt:lpstr>1)　軌道の分類と解析的な角度の評価</vt:lpstr>
      <vt:lpstr>2)　軌道の分類と幾何的な角度の評価</vt:lpstr>
      <vt:lpstr>3)　(1),(2)を用いて b を求める</vt:lpstr>
      <vt:lpstr>角度の関係性から a を求める（1/2）</vt:lpstr>
      <vt:lpstr>角度の関係性から a を求める（2/2）</vt:lpstr>
      <vt:lpstr>作成された像</vt:lpstr>
      <vt:lpstr>まとめ</vt:lpstr>
      <vt:lpstr>展望</vt:lpstr>
      <vt:lpstr>以下、予備スライド</vt:lpstr>
      <vt:lpstr>最近接点から無限遠までの積分</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875</cp:revision>
  <dcterms:created xsi:type="dcterms:W3CDTF">2024-07-01T13:42:07Z</dcterms:created>
  <dcterms:modified xsi:type="dcterms:W3CDTF">2024-11-06T14:29:22Z</dcterms:modified>
</cp:coreProperties>
</file>